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26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46761D0-F71C-44D1-BBCB-FAB0B608ABFC}" type="datetimeFigureOut">
              <a:rPr lang="en-US" smtClean="0"/>
              <a:t>2/11/2019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A24601-3E34-4E3B-B071-9BAF13ADBC7C}" type="slidenum">
              <a:rPr lang="en-US" smtClean="0"/>
              <a:t>‹#›</a:t>
            </a:fld>
            <a:endParaRPr lang="en-US"/>
          </a:p>
        </p:txBody>
      </p:sp>
    </p:spTree>
    <p:extLst>
      <p:ext uri="{BB962C8B-B14F-4D97-AF65-F5344CB8AC3E}">
        <p14:creationId xmlns:p14="http://schemas.microsoft.com/office/powerpoint/2010/main" val="1349516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6761D0-F71C-44D1-BBCB-FAB0B608ABFC}" type="datetimeFigureOut">
              <a:rPr lang="en-US" smtClean="0"/>
              <a:t>2/11/2019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A24601-3E34-4E3B-B071-9BAF13ADBC7C}" type="slidenum">
              <a:rPr lang="en-US" smtClean="0"/>
              <a:t>‹#›</a:t>
            </a:fld>
            <a:endParaRPr lang="en-US"/>
          </a:p>
        </p:txBody>
      </p:sp>
    </p:spTree>
    <p:extLst>
      <p:ext uri="{BB962C8B-B14F-4D97-AF65-F5344CB8AC3E}">
        <p14:creationId xmlns:p14="http://schemas.microsoft.com/office/powerpoint/2010/main" val="32531079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6761D0-F71C-44D1-BBCB-FAB0B608ABFC}" type="datetimeFigureOut">
              <a:rPr lang="en-US" smtClean="0"/>
              <a:t>2/11/2019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A24601-3E34-4E3B-B071-9BAF13ADBC7C}" type="slidenum">
              <a:rPr lang="en-US" smtClean="0"/>
              <a:t>‹#›</a:t>
            </a:fld>
            <a:endParaRPr lang="en-US"/>
          </a:p>
        </p:txBody>
      </p:sp>
    </p:spTree>
    <p:extLst>
      <p:ext uri="{BB962C8B-B14F-4D97-AF65-F5344CB8AC3E}">
        <p14:creationId xmlns:p14="http://schemas.microsoft.com/office/powerpoint/2010/main" val="25363105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6761D0-F71C-44D1-BBCB-FAB0B608ABFC}" type="datetimeFigureOut">
              <a:rPr lang="en-US" smtClean="0"/>
              <a:t>2/11/2019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A24601-3E34-4E3B-B071-9BAF13ADBC7C}" type="slidenum">
              <a:rPr lang="en-US" smtClean="0"/>
              <a:t>‹#›</a:t>
            </a:fld>
            <a:endParaRPr lang="en-US"/>
          </a:p>
        </p:txBody>
      </p:sp>
    </p:spTree>
    <p:extLst>
      <p:ext uri="{BB962C8B-B14F-4D97-AF65-F5344CB8AC3E}">
        <p14:creationId xmlns:p14="http://schemas.microsoft.com/office/powerpoint/2010/main" val="27650786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46761D0-F71C-44D1-BBCB-FAB0B608ABFC}" type="datetimeFigureOut">
              <a:rPr lang="en-US" smtClean="0"/>
              <a:t>2/11/2019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A24601-3E34-4E3B-B071-9BAF13ADBC7C}" type="slidenum">
              <a:rPr lang="en-US" smtClean="0"/>
              <a:t>‹#›</a:t>
            </a:fld>
            <a:endParaRPr lang="en-US"/>
          </a:p>
        </p:txBody>
      </p:sp>
    </p:spTree>
    <p:extLst>
      <p:ext uri="{BB962C8B-B14F-4D97-AF65-F5344CB8AC3E}">
        <p14:creationId xmlns:p14="http://schemas.microsoft.com/office/powerpoint/2010/main" val="9172141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46761D0-F71C-44D1-BBCB-FAB0B608ABFC}" type="datetimeFigureOut">
              <a:rPr lang="en-US" smtClean="0"/>
              <a:t>2/11/2019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A24601-3E34-4E3B-B071-9BAF13ADBC7C}" type="slidenum">
              <a:rPr lang="en-US" smtClean="0"/>
              <a:t>‹#›</a:t>
            </a:fld>
            <a:endParaRPr lang="en-US"/>
          </a:p>
        </p:txBody>
      </p:sp>
    </p:spTree>
    <p:extLst>
      <p:ext uri="{BB962C8B-B14F-4D97-AF65-F5344CB8AC3E}">
        <p14:creationId xmlns:p14="http://schemas.microsoft.com/office/powerpoint/2010/main" val="11246344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46761D0-F71C-44D1-BBCB-FAB0B608ABFC}" type="datetimeFigureOut">
              <a:rPr lang="en-US" smtClean="0"/>
              <a:t>2/11/2019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7A24601-3E34-4E3B-B071-9BAF13ADBC7C}" type="slidenum">
              <a:rPr lang="en-US" smtClean="0"/>
              <a:t>‹#›</a:t>
            </a:fld>
            <a:endParaRPr lang="en-US"/>
          </a:p>
        </p:txBody>
      </p:sp>
    </p:spTree>
    <p:extLst>
      <p:ext uri="{BB962C8B-B14F-4D97-AF65-F5344CB8AC3E}">
        <p14:creationId xmlns:p14="http://schemas.microsoft.com/office/powerpoint/2010/main" val="10712381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46761D0-F71C-44D1-BBCB-FAB0B608ABFC}" type="datetimeFigureOut">
              <a:rPr lang="en-US" smtClean="0"/>
              <a:t>2/11/2019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7A24601-3E34-4E3B-B071-9BAF13ADBC7C}" type="slidenum">
              <a:rPr lang="en-US" smtClean="0"/>
              <a:t>‹#›</a:t>
            </a:fld>
            <a:endParaRPr lang="en-US"/>
          </a:p>
        </p:txBody>
      </p:sp>
    </p:spTree>
    <p:extLst>
      <p:ext uri="{BB962C8B-B14F-4D97-AF65-F5344CB8AC3E}">
        <p14:creationId xmlns:p14="http://schemas.microsoft.com/office/powerpoint/2010/main" val="14613916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6761D0-F71C-44D1-BBCB-FAB0B608ABFC}" type="datetimeFigureOut">
              <a:rPr lang="en-US" smtClean="0"/>
              <a:t>2/11/2019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7A24601-3E34-4E3B-B071-9BAF13ADBC7C}" type="slidenum">
              <a:rPr lang="en-US" smtClean="0"/>
              <a:t>‹#›</a:t>
            </a:fld>
            <a:endParaRPr lang="en-US"/>
          </a:p>
        </p:txBody>
      </p:sp>
    </p:spTree>
    <p:extLst>
      <p:ext uri="{BB962C8B-B14F-4D97-AF65-F5344CB8AC3E}">
        <p14:creationId xmlns:p14="http://schemas.microsoft.com/office/powerpoint/2010/main" val="28961165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46761D0-F71C-44D1-BBCB-FAB0B608ABFC}" type="datetimeFigureOut">
              <a:rPr lang="en-US" smtClean="0"/>
              <a:t>2/11/2019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A24601-3E34-4E3B-B071-9BAF13ADBC7C}" type="slidenum">
              <a:rPr lang="en-US" smtClean="0"/>
              <a:t>‹#›</a:t>
            </a:fld>
            <a:endParaRPr lang="en-US"/>
          </a:p>
        </p:txBody>
      </p:sp>
    </p:spTree>
    <p:extLst>
      <p:ext uri="{BB962C8B-B14F-4D97-AF65-F5344CB8AC3E}">
        <p14:creationId xmlns:p14="http://schemas.microsoft.com/office/powerpoint/2010/main" val="6502864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46761D0-F71C-44D1-BBCB-FAB0B608ABFC}" type="datetimeFigureOut">
              <a:rPr lang="en-US" smtClean="0"/>
              <a:t>2/11/2019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A24601-3E34-4E3B-B071-9BAF13ADBC7C}" type="slidenum">
              <a:rPr lang="en-US" smtClean="0"/>
              <a:t>‹#›</a:t>
            </a:fld>
            <a:endParaRPr lang="en-US"/>
          </a:p>
        </p:txBody>
      </p:sp>
    </p:spTree>
    <p:extLst>
      <p:ext uri="{BB962C8B-B14F-4D97-AF65-F5344CB8AC3E}">
        <p14:creationId xmlns:p14="http://schemas.microsoft.com/office/powerpoint/2010/main" val="26859655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6761D0-F71C-44D1-BBCB-FAB0B608ABFC}" type="datetimeFigureOut">
              <a:rPr lang="en-US" smtClean="0"/>
              <a:t>2/11/2019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A24601-3E34-4E3B-B071-9BAF13ADBC7C}" type="slidenum">
              <a:rPr lang="en-US" smtClean="0"/>
              <a:t>‹#›</a:t>
            </a:fld>
            <a:endParaRPr lang="en-US"/>
          </a:p>
        </p:txBody>
      </p:sp>
    </p:spTree>
    <p:extLst>
      <p:ext uri="{BB962C8B-B14F-4D97-AF65-F5344CB8AC3E}">
        <p14:creationId xmlns:p14="http://schemas.microsoft.com/office/powerpoint/2010/main" val="28468679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Film and TV</a:t>
            </a:r>
            <a:endParaRPr lang="en-US" dirty="0"/>
          </a:p>
        </p:txBody>
      </p:sp>
      <p:sp>
        <p:nvSpPr>
          <p:cNvPr id="3" name="Subtitle 2"/>
          <p:cNvSpPr>
            <a:spLocks noGrp="1"/>
          </p:cNvSpPr>
          <p:nvPr>
            <p:ph type="subTitle" idx="1"/>
          </p:nvPr>
        </p:nvSpPr>
        <p:spPr>
          <a:xfrm>
            <a:off x="1371600" y="3886200"/>
            <a:ext cx="6400800" cy="1143000"/>
          </a:xfrm>
        </p:spPr>
        <p:txBody>
          <a:bodyPr>
            <a:normAutofit/>
          </a:bodyPr>
          <a:lstStyle/>
          <a:p>
            <a:r>
              <a:rPr lang="en-US" dirty="0" smtClean="0"/>
              <a:t>Audio Amplifiers</a:t>
            </a:r>
            <a:endParaRPr lang="en-US" dirty="0"/>
          </a:p>
        </p:txBody>
      </p:sp>
    </p:spTree>
    <p:extLst>
      <p:ext uri="{BB962C8B-B14F-4D97-AF65-F5344CB8AC3E}">
        <p14:creationId xmlns:p14="http://schemas.microsoft.com/office/powerpoint/2010/main" val="39337100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Vacuum-tube amplifiers</a:t>
            </a:r>
            <a:endParaRPr lang="en-US" dirty="0"/>
          </a:p>
        </p:txBody>
      </p:sp>
      <p:sp>
        <p:nvSpPr>
          <p:cNvPr id="3" name="Content Placeholder 2"/>
          <p:cNvSpPr>
            <a:spLocks noGrp="1"/>
          </p:cNvSpPr>
          <p:nvPr>
            <p:ph idx="1"/>
          </p:nvPr>
        </p:nvSpPr>
        <p:spPr/>
        <p:txBody>
          <a:bodyPr>
            <a:noAutofit/>
          </a:bodyPr>
          <a:lstStyle/>
          <a:p>
            <a:pPr algn="just"/>
            <a:r>
              <a:rPr lang="en-US" sz="2250" dirty="0"/>
              <a:t>Vacuum-tube amplifiers (also known as tube amplifiers or valve amplifiers) use a vacuum tube as the active device. While semiconductor amplifiers have largely displaced valve amplifiers for low-power applications, valve amplifiers can be much more cost effective in high power applications such as radar, countermeasures equipment, and communications equipment. Many microwave amplifiers are specially designed valve amplifiers, such as the klystron, </a:t>
            </a:r>
            <a:r>
              <a:rPr lang="en-US" sz="2250" dirty="0" err="1"/>
              <a:t>gyrotron</a:t>
            </a:r>
            <a:r>
              <a:rPr lang="en-US" sz="2250" dirty="0"/>
              <a:t>, traveling wave </a:t>
            </a:r>
            <a:r>
              <a:rPr lang="en-US" sz="2250" dirty="0" smtClean="0"/>
              <a:t>tube, </a:t>
            </a:r>
            <a:r>
              <a:rPr lang="en-US" sz="2250" dirty="0"/>
              <a:t>and crossed-field </a:t>
            </a:r>
            <a:r>
              <a:rPr lang="en-US" sz="2250" dirty="0" smtClean="0"/>
              <a:t>amplifier, </a:t>
            </a:r>
            <a:r>
              <a:rPr lang="en-US" sz="2250" dirty="0"/>
              <a:t>and these microwave valves provide much greater single-device power output at microwave frequencies than solid-state </a:t>
            </a:r>
            <a:r>
              <a:rPr lang="en-US" sz="2250" dirty="0" smtClean="0"/>
              <a:t>devices.</a:t>
            </a:r>
            <a:r>
              <a:rPr lang="en-US" sz="2250" baseline="30000" dirty="0"/>
              <a:t> </a:t>
            </a:r>
            <a:r>
              <a:rPr lang="en-US" sz="2250" dirty="0" smtClean="0"/>
              <a:t>Vacuum </a:t>
            </a:r>
            <a:r>
              <a:rPr lang="en-US" sz="2250" dirty="0"/>
              <a:t>tubes remain in use in some high end audio equipment, as well as in musical instrument amplifiers, due to a preference for "tube sound".</a:t>
            </a:r>
          </a:p>
        </p:txBody>
      </p:sp>
    </p:spTree>
    <p:extLst>
      <p:ext uri="{BB962C8B-B14F-4D97-AF65-F5344CB8AC3E}">
        <p14:creationId xmlns:p14="http://schemas.microsoft.com/office/powerpoint/2010/main" val="32871292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Magnetic amplifiers</a:t>
            </a:r>
            <a:endParaRPr lang="en-US" dirty="0"/>
          </a:p>
        </p:txBody>
      </p:sp>
      <p:sp>
        <p:nvSpPr>
          <p:cNvPr id="3" name="Content Placeholder 2"/>
          <p:cNvSpPr>
            <a:spLocks noGrp="1"/>
          </p:cNvSpPr>
          <p:nvPr>
            <p:ph idx="1"/>
          </p:nvPr>
        </p:nvSpPr>
        <p:spPr/>
        <p:txBody>
          <a:bodyPr>
            <a:normAutofit fontScale="85000" lnSpcReduction="10000"/>
          </a:bodyPr>
          <a:lstStyle/>
          <a:p>
            <a:pPr algn="just"/>
            <a:r>
              <a:rPr lang="en-US" dirty="0"/>
              <a:t>Magnetic amplifiers are devices somewhat similar to a transformer where one winding is used to control the saturation of a magnetic core and hence alter the impedance of the other winding</a:t>
            </a:r>
            <a:r>
              <a:rPr lang="en-US" dirty="0" smtClean="0"/>
              <a:t>.</a:t>
            </a:r>
            <a:endParaRPr lang="en-US" dirty="0"/>
          </a:p>
          <a:p>
            <a:pPr algn="just"/>
            <a:r>
              <a:rPr lang="en-US" dirty="0"/>
              <a:t>They have largely fallen out of use due to development in semiconductor amplifiers but are still useful in HVDC control, and in nuclear power control circuitry due to not being affected by radioactivity.</a:t>
            </a:r>
          </a:p>
          <a:p>
            <a:pPr algn="just"/>
            <a:r>
              <a:rPr lang="en-US" dirty="0"/>
              <a:t>Negative resistances can be used as amplifiers, such as the tunnel diode amplifier</a:t>
            </a:r>
          </a:p>
          <a:p>
            <a:endParaRPr lang="en-US" dirty="0"/>
          </a:p>
        </p:txBody>
      </p:sp>
    </p:spTree>
    <p:extLst>
      <p:ext uri="{BB962C8B-B14F-4D97-AF65-F5344CB8AC3E}">
        <p14:creationId xmlns:p14="http://schemas.microsoft.com/office/powerpoint/2010/main" val="12128897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Power </a:t>
            </a:r>
            <a:r>
              <a:rPr lang="en-US" b="1" dirty="0" smtClean="0"/>
              <a:t>amplifiers</a:t>
            </a:r>
            <a:endParaRPr lang="en-US" dirty="0"/>
          </a:p>
        </p:txBody>
      </p:sp>
      <p:sp>
        <p:nvSpPr>
          <p:cNvPr id="3" name="Content Placeholder 2"/>
          <p:cNvSpPr>
            <a:spLocks noGrp="1"/>
          </p:cNvSpPr>
          <p:nvPr>
            <p:ph idx="1"/>
          </p:nvPr>
        </p:nvSpPr>
        <p:spPr/>
        <p:txBody>
          <a:bodyPr>
            <a:normAutofit fontScale="55000" lnSpcReduction="20000"/>
          </a:bodyPr>
          <a:lstStyle/>
          <a:p>
            <a:pPr algn="just"/>
            <a:r>
              <a:rPr lang="en-US" dirty="0"/>
              <a:t>A power amplifier is an amplifier designed primarily to increase the power available to a load. In practice, amplifier power gain depends on the source and load impedances, as well as the inherent voltage and current gain. A radio frequency (RF) amplifier design typically optimizes impedances for power transfer, while audio and instrumentation amplifier designs normally optimize input and output impedance for least loading and highest signal integrity. An amplifier that is said to have a gain of 20 dB might have a voltage gain of 20 dB and an available power gain of much more than 20 dB (power ratio of 100)—yet actually deliver a much lower power gain if, for example, the input is from a 600 Ω microphone and the output connects to a 47 </a:t>
            </a:r>
            <a:r>
              <a:rPr lang="en-US" dirty="0" err="1"/>
              <a:t>kΩ</a:t>
            </a:r>
            <a:r>
              <a:rPr lang="en-US" dirty="0"/>
              <a:t> input socket for a power amplifier. In general the power amplifier is the last 'amplifier' or actual circuit in a signal chain (the output stage) and is the amplifier stage that requires attention to power efficiency. Efficiency considerations lead to the various classes of power amplifier based on the biasing of the output transistors or tubes: see power amplifier classes below.</a:t>
            </a:r>
          </a:p>
          <a:p>
            <a:pPr algn="just"/>
            <a:r>
              <a:rPr lang="en-US" dirty="0"/>
              <a:t>Audio power amplifiers are typically used to drive loudspeakers. They will often have two output channels and deliver equal power to each. An RF power amplifier is found in radio transmitter final stages. A Servo motor controller: amplifies a control voltage to adjust the speed of a motor, or the position of a motorized system.</a:t>
            </a:r>
          </a:p>
          <a:p>
            <a:endParaRPr lang="en-US" dirty="0"/>
          </a:p>
        </p:txBody>
      </p:sp>
    </p:spTree>
    <p:extLst>
      <p:ext uri="{BB962C8B-B14F-4D97-AF65-F5344CB8AC3E}">
        <p14:creationId xmlns:p14="http://schemas.microsoft.com/office/powerpoint/2010/main" val="28019234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Operational amplifiers (op-amps</a:t>
            </a:r>
            <a:r>
              <a:rPr lang="en-US" b="1" dirty="0" smtClean="0"/>
              <a:t>)</a:t>
            </a:r>
            <a:endParaRPr lang="en-US" dirty="0"/>
          </a:p>
        </p:txBody>
      </p:sp>
      <p:sp>
        <p:nvSpPr>
          <p:cNvPr id="3" name="Content Placeholder 2"/>
          <p:cNvSpPr>
            <a:spLocks noGrp="1"/>
          </p:cNvSpPr>
          <p:nvPr>
            <p:ph idx="1"/>
          </p:nvPr>
        </p:nvSpPr>
        <p:spPr/>
        <p:txBody>
          <a:bodyPr>
            <a:normAutofit fontScale="85000" lnSpcReduction="20000"/>
          </a:bodyPr>
          <a:lstStyle/>
          <a:p>
            <a:pPr algn="just"/>
            <a:r>
              <a:rPr lang="en-US" dirty="0"/>
              <a:t>An operational amplifier is an amplifier circuit which typically has very high open loop gain and differential inputs. Op amps have become very widely used as standardized "gain blocks" in circuits due to their versatility; their gain, bandwidth and other characteristics can be controlled by feedback through an external circuit. Though the term today commonly applies to integrated circuits, the original operational amplifier design used valves, and later designs used discrete transistor circuits.</a:t>
            </a:r>
          </a:p>
          <a:p>
            <a:pPr algn="just"/>
            <a:r>
              <a:rPr lang="en-US" dirty="0"/>
              <a:t>A fully differential amplifier is similar to the operational amplifier, but also has differential outputs. These are usually constructed using BJTs or FETs.</a:t>
            </a:r>
          </a:p>
          <a:p>
            <a:endParaRPr lang="en-US" dirty="0"/>
          </a:p>
        </p:txBody>
      </p:sp>
    </p:spTree>
    <p:extLst>
      <p:ext uri="{BB962C8B-B14F-4D97-AF65-F5344CB8AC3E}">
        <p14:creationId xmlns:p14="http://schemas.microsoft.com/office/powerpoint/2010/main" val="22399236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Distributed </a:t>
            </a:r>
            <a:r>
              <a:rPr lang="en-US" b="1" dirty="0" smtClean="0"/>
              <a:t>amplifiers</a:t>
            </a:r>
            <a:endParaRPr lang="en-US" dirty="0"/>
          </a:p>
        </p:txBody>
      </p:sp>
      <p:sp>
        <p:nvSpPr>
          <p:cNvPr id="3" name="Content Placeholder 2"/>
          <p:cNvSpPr>
            <a:spLocks noGrp="1"/>
          </p:cNvSpPr>
          <p:nvPr>
            <p:ph idx="1"/>
          </p:nvPr>
        </p:nvSpPr>
        <p:spPr/>
        <p:txBody>
          <a:bodyPr>
            <a:normAutofit fontScale="85000" lnSpcReduction="20000"/>
          </a:bodyPr>
          <a:lstStyle/>
          <a:p>
            <a:pPr algn="just"/>
            <a:r>
              <a:rPr lang="en-US" dirty="0"/>
              <a:t>These use balanced transmission lines to separate individual single stage amplifiers, the outputs of which are summed by the same transmission line. The transmission line is a balanced type with the input at one end and on one side only of the balanced transmission line and the output at the opposite end is also the opposite side of the balanced transmission line. The gain of each stage adds linearly to the output rather than multiplies one on the other as in a cascade configuration. This allows a higher bandwidth to be achieved than could otherwise be </a:t>
            </a:r>
            <a:r>
              <a:rPr lang="en-US" dirty="0" err="1"/>
              <a:t>realised</a:t>
            </a:r>
            <a:r>
              <a:rPr lang="en-US" dirty="0"/>
              <a:t> even with the same gain stage elements.</a:t>
            </a:r>
          </a:p>
        </p:txBody>
      </p:sp>
    </p:spTree>
    <p:extLst>
      <p:ext uri="{BB962C8B-B14F-4D97-AF65-F5344CB8AC3E}">
        <p14:creationId xmlns:p14="http://schemas.microsoft.com/office/powerpoint/2010/main" val="41339705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Switched mode </a:t>
            </a:r>
            <a:r>
              <a:rPr lang="en-US" b="1" dirty="0" smtClean="0"/>
              <a:t>amplifiers</a:t>
            </a:r>
            <a:endParaRPr lang="en-US" dirty="0"/>
          </a:p>
        </p:txBody>
      </p:sp>
      <p:sp>
        <p:nvSpPr>
          <p:cNvPr id="3" name="Content Placeholder 2"/>
          <p:cNvSpPr>
            <a:spLocks noGrp="1"/>
          </p:cNvSpPr>
          <p:nvPr>
            <p:ph idx="1"/>
          </p:nvPr>
        </p:nvSpPr>
        <p:spPr/>
        <p:txBody>
          <a:bodyPr/>
          <a:lstStyle/>
          <a:p>
            <a:pPr algn="just"/>
            <a:r>
              <a:rPr lang="en-US" dirty="0"/>
              <a:t>These nonlinear amplifiers have much higher efficiencies than linear amps, and are used where the power saving justifies the extra complexity. Class-D amplifiers are the main example of this type of amplification.</a:t>
            </a:r>
          </a:p>
        </p:txBody>
      </p:sp>
    </p:spTree>
    <p:extLst>
      <p:ext uri="{BB962C8B-B14F-4D97-AF65-F5344CB8AC3E}">
        <p14:creationId xmlns:p14="http://schemas.microsoft.com/office/powerpoint/2010/main" val="20357947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Negative Resistance </a:t>
            </a:r>
            <a:r>
              <a:rPr lang="en-US" b="1" dirty="0" smtClean="0"/>
              <a:t>Amplifier</a:t>
            </a:r>
            <a:endParaRPr lang="en-US" dirty="0"/>
          </a:p>
        </p:txBody>
      </p:sp>
      <p:sp>
        <p:nvSpPr>
          <p:cNvPr id="3" name="Content Placeholder 2"/>
          <p:cNvSpPr>
            <a:spLocks noGrp="1"/>
          </p:cNvSpPr>
          <p:nvPr>
            <p:ph idx="1"/>
          </p:nvPr>
        </p:nvSpPr>
        <p:spPr/>
        <p:txBody>
          <a:bodyPr>
            <a:normAutofit lnSpcReduction="10000"/>
          </a:bodyPr>
          <a:lstStyle/>
          <a:p>
            <a:pPr algn="just"/>
            <a:r>
              <a:rPr lang="en-US" dirty="0"/>
              <a:t>Negative Resistance Amplifier is a type of Regenerative </a:t>
            </a:r>
            <a:r>
              <a:rPr lang="en-US" dirty="0" smtClean="0"/>
              <a:t>Amplifier</a:t>
            </a:r>
            <a:r>
              <a:rPr lang="en-US" dirty="0"/>
              <a:t> that can use the feedback between the transistor's source and gate to transform a capacitive impedance on the transistor’s source to a negative resistance on its gate. Compared to other types of amplifiers, this "negative resistance amplifier" will only require a tiny amount of power to achieve very high gain, maintaining a good noise figure at the same time.</a:t>
            </a:r>
          </a:p>
        </p:txBody>
      </p:sp>
    </p:spTree>
    <p:extLst>
      <p:ext uri="{BB962C8B-B14F-4D97-AF65-F5344CB8AC3E}">
        <p14:creationId xmlns:p14="http://schemas.microsoft.com/office/powerpoint/2010/main" val="9612394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Applications</a:t>
            </a:r>
            <a:endParaRPr lang="en-US" dirty="0"/>
          </a:p>
        </p:txBody>
      </p:sp>
      <p:sp>
        <p:nvSpPr>
          <p:cNvPr id="3" name="Content Placeholder 2"/>
          <p:cNvSpPr>
            <a:spLocks noGrp="1"/>
          </p:cNvSpPr>
          <p:nvPr>
            <p:ph idx="1"/>
          </p:nvPr>
        </p:nvSpPr>
        <p:spPr/>
        <p:txBody>
          <a:bodyPr/>
          <a:lstStyle/>
          <a:p>
            <a:r>
              <a:rPr lang="en-US" b="1" dirty="0"/>
              <a:t>Video amplifiers</a:t>
            </a:r>
          </a:p>
          <a:p>
            <a:r>
              <a:rPr lang="en-US" b="1" dirty="0"/>
              <a:t>Microwave amplifiers</a:t>
            </a:r>
          </a:p>
          <a:p>
            <a:r>
              <a:rPr lang="en-US" b="1" dirty="0"/>
              <a:t>Musical instrument amplifiers</a:t>
            </a:r>
          </a:p>
          <a:p>
            <a:pPr marL="0" indent="0">
              <a:buNone/>
            </a:pPr>
            <a:endParaRPr lang="en-US" dirty="0" smtClean="0"/>
          </a:p>
          <a:p>
            <a:pPr marL="0" indent="0" algn="just">
              <a:buNone/>
            </a:pPr>
            <a:r>
              <a:rPr lang="en-US" dirty="0" smtClean="0"/>
              <a:t>Instrument </a:t>
            </a:r>
            <a:r>
              <a:rPr lang="en-US" dirty="0"/>
              <a:t>amplifiers are a range of audio power amplifiers used to increase the sound level of musical instruments, for example guitars, during performances.</a:t>
            </a:r>
          </a:p>
        </p:txBody>
      </p:sp>
    </p:spTree>
    <p:extLst>
      <p:ext uri="{BB962C8B-B14F-4D97-AF65-F5344CB8AC3E}">
        <p14:creationId xmlns:p14="http://schemas.microsoft.com/office/powerpoint/2010/main" val="14955235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Function</a:t>
            </a:r>
            <a:endParaRPr lang="en-US" dirty="0"/>
          </a:p>
        </p:txBody>
      </p:sp>
      <p:sp>
        <p:nvSpPr>
          <p:cNvPr id="3" name="Content Placeholder 2"/>
          <p:cNvSpPr>
            <a:spLocks noGrp="1"/>
          </p:cNvSpPr>
          <p:nvPr>
            <p:ph idx="1"/>
          </p:nvPr>
        </p:nvSpPr>
        <p:spPr/>
        <p:txBody>
          <a:bodyPr>
            <a:normAutofit fontScale="62500" lnSpcReduction="20000"/>
          </a:bodyPr>
          <a:lstStyle/>
          <a:p>
            <a:pPr marL="0" indent="0" algn="just">
              <a:buNone/>
            </a:pPr>
            <a:r>
              <a:rPr lang="en-US" dirty="0"/>
              <a:t>Other amplifiers may be classified by their function or output characteristics. These functional descriptions usually apply to complete amplifier systems or sub-systems and rarely to individual stages.</a:t>
            </a:r>
          </a:p>
          <a:p>
            <a:pPr algn="just"/>
            <a:r>
              <a:rPr lang="en-US" dirty="0"/>
              <a:t>A </a:t>
            </a:r>
            <a:r>
              <a:rPr lang="en-US" b="1" dirty="0"/>
              <a:t>servo amplifier</a:t>
            </a:r>
            <a:r>
              <a:rPr lang="en-US" dirty="0"/>
              <a:t> indicates an integrated feedback loop to actively control the output at some desired level. A DC servo indicates use at frequencies down to DC levels, where the rapid fluctuations of an audio or RF signal do not occur. These are often used in mechanical actuators, or devices such as DC motors that must maintain a constant speed or torque. An </a:t>
            </a:r>
            <a:r>
              <a:rPr lang="en-US" b="1" dirty="0"/>
              <a:t>AC servo</a:t>
            </a:r>
            <a:r>
              <a:rPr lang="en-US" dirty="0"/>
              <a:t> amp. can do this for some AC motors.</a:t>
            </a:r>
          </a:p>
          <a:p>
            <a:pPr algn="just"/>
            <a:r>
              <a:rPr lang="en-US" dirty="0"/>
              <a:t>A </a:t>
            </a:r>
            <a:r>
              <a:rPr lang="en-US" b="1" dirty="0"/>
              <a:t>linear</a:t>
            </a:r>
            <a:r>
              <a:rPr lang="en-US" dirty="0"/>
              <a:t> amplifier responds to different frequency components independently, and does not generate harmonic distortion or intermodulation distortion. No amplifier can provide </a:t>
            </a:r>
            <a:r>
              <a:rPr lang="en-US" i="1" dirty="0"/>
              <a:t>perfect</a:t>
            </a:r>
            <a:r>
              <a:rPr lang="en-US" dirty="0"/>
              <a:t> linearity (even the most linear amplifier has some nonlinearities, since the amplifying </a:t>
            </a:r>
            <a:r>
              <a:rPr lang="en-US" dirty="0" smtClean="0"/>
              <a:t>devices—transistor or</a:t>
            </a:r>
            <a:r>
              <a:rPr lang="en-US" dirty="0"/>
              <a:t> vacuum tubes—follow nonlinear power laws such as square-laws and rely on circuitry techniques to reduce those effects).</a:t>
            </a:r>
          </a:p>
          <a:p>
            <a:endParaRPr lang="en-US" dirty="0"/>
          </a:p>
        </p:txBody>
      </p:sp>
    </p:spTree>
    <p:extLst>
      <p:ext uri="{BB962C8B-B14F-4D97-AF65-F5344CB8AC3E}">
        <p14:creationId xmlns:p14="http://schemas.microsoft.com/office/powerpoint/2010/main" val="39751141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638800"/>
          </a:xfrm>
        </p:spPr>
        <p:txBody>
          <a:bodyPr>
            <a:normAutofit fontScale="47500" lnSpcReduction="20000"/>
          </a:bodyPr>
          <a:lstStyle/>
          <a:p>
            <a:pPr marL="0" indent="0" algn="just">
              <a:buNone/>
            </a:pPr>
            <a:r>
              <a:rPr lang="en-US" sz="3600" dirty="0"/>
              <a:t>A </a:t>
            </a:r>
            <a:r>
              <a:rPr lang="en-US" sz="3600" b="1" dirty="0"/>
              <a:t>nonlinear</a:t>
            </a:r>
            <a:r>
              <a:rPr lang="en-US" sz="3600" dirty="0"/>
              <a:t> amplifier generates significant distortion and so changes the harmonic content; there are situations where this is useful. Amplifier circuits intentionally providing a non-linear transfer function include</a:t>
            </a:r>
            <a:r>
              <a:rPr lang="en-US" sz="3600" dirty="0" smtClean="0"/>
              <a:t>:</a:t>
            </a:r>
          </a:p>
          <a:p>
            <a:pPr algn="just"/>
            <a:r>
              <a:rPr lang="en-US" sz="3600" dirty="0" smtClean="0"/>
              <a:t>a </a:t>
            </a:r>
            <a:r>
              <a:rPr lang="en-US" sz="3600" dirty="0"/>
              <a:t>device like a silicon controlled rectifier or a transistor used as a switch may be employed to turn either fully </a:t>
            </a:r>
            <a:r>
              <a:rPr lang="en-US" sz="3600" i="1" dirty="0"/>
              <a:t>on</a:t>
            </a:r>
            <a:r>
              <a:rPr lang="en-US" sz="3600" dirty="0"/>
              <a:t> or </a:t>
            </a:r>
            <a:r>
              <a:rPr lang="en-US" sz="3600" i="1" dirty="0"/>
              <a:t>off</a:t>
            </a:r>
            <a:r>
              <a:rPr lang="en-US" sz="3600" dirty="0"/>
              <a:t> a load such as a lamp based on a threshold in a continuously variable input.</a:t>
            </a:r>
          </a:p>
          <a:p>
            <a:pPr algn="just"/>
            <a:r>
              <a:rPr lang="en-US" sz="3600" dirty="0"/>
              <a:t>a non-linear amplifier in an analog computer or true RMS converter for example can provide a special transfer function, such as logarithmic or square-law.</a:t>
            </a:r>
          </a:p>
          <a:p>
            <a:pPr algn="just"/>
            <a:r>
              <a:rPr lang="en-US" sz="3600" dirty="0"/>
              <a:t>a Class C RF amplifier may be chosen because it can be very efficient—but is non-linear. Following such an amplifier with a so-called </a:t>
            </a:r>
            <a:r>
              <a:rPr lang="en-US" sz="3600" i="1" dirty="0"/>
              <a:t>tank</a:t>
            </a:r>
            <a:r>
              <a:rPr lang="en-US" sz="3600" dirty="0"/>
              <a:t> tuned circuit can reduce unwanted harmonics (distortion) sufficiently to make it useful in transmitters, or some desired harmonic may be selected by setting the resonant frequency of the tuned circuit to a higher </a:t>
            </a:r>
            <a:r>
              <a:rPr lang="en-US" sz="3600" dirty="0" smtClean="0"/>
              <a:t>frequency rather </a:t>
            </a:r>
            <a:r>
              <a:rPr lang="en-US" sz="3600" dirty="0"/>
              <a:t>than fundamental frequency in frequency multiplier circuits.</a:t>
            </a:r>
          </a:p>
          <a:p>
            <a:pPr algn="just"/>
            <a:r>
              <a:rPr lang="en-US" sz="3600" dirty="0"/>
              <a:t>Automatic gain control circuits require an amplifier's gain be controlled by the time-averaged amplitude so that the output amplitude varies little when weak stations are being received. The non-</a:t>
            </a:r>
            <a:r>
              <a:rPr lang="en-US" sz="3600" dirty="0" err="1"/>
              <a:t>linearities</a:t>
            </a:r>
            <a:r>
              <a:rPr lang="en-US" sz="3600" dirty="0"/>
              <a:t> are assumed arranged so the relatively small signal amplitude suffers from little distortion (cross-channel interference or intermodulation) yet is still modulated by the relatively large gain-control DC voltage.</a:t>
            </a:r>
          </a:p>
          <a:p>
            <a:pPr algn="just"/>
            <a:r>
              <a:rPr lang="en-US" sz="3600" dirty="0"/>
              <a:t>AM detector circuits that use amplification such as anode-bend detectors, precision rectifiers and infinite impedance </a:t>
            </a:r>
            <a:r>
              <a:rPr lang="en-US" sz="3600" dirty="0" smtClean="0"/>
              <a:t>detector</a:t>
            </a:r>
            <a:r>
              <a:rPr lang="en-US" sz="3600" dirty="0"/>
              <a:t> (so excluding </a:t>
            </a:r>
            <a:r>
              <a:rPr lang="en-US" sz="3600" i="1" dirty="0"/>
              <a:t>unamplified</a:t>
            </a:r>
            <a:r>
              <a:rPr lang="en-US" sz="3600" dirty="0"/>
              <a:t> detectors such as cat's-whisker detectors), as well as peak detector circuits, rely on changes in amplification based on the signal's instantaneous amplitude to derive a direct current from an alternating current input.</a:t>
            </a:r>
          </a:p>
          <a:p>
            <a:pPr algn="just"/>
            <a:r>
              <a:rPr lang="en-US" sz="3600" dirty="0"/>
              <a:t>Operational amplifier comparator and detector circuits.</a:t>
            </a:r>
          </a:p>
          <a:p>
            <a:endParaRPr lang="en-US" dirty="0"/>
          </a:p>
        </p:txBody>
      </p:sp>
    </p:spTree>
    <p:extLst>
      <p:ext uri="{BB962C8B-B14F-4D97-AF65-F5344CB8AC3E}">
        <p14:creationId xmlns:p14="http://schemas.microsoft.com/office/powerpoint/2010/main" val="36498644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Amplifier</a:t>
            </a:r>
            <a:endParaRPr lang="en-US" dirty="0"/>
          </a:p>
        </p:txBody>
      </p:sp>
      <p:sp>
        <p:nvSpPr>
          <p:cNvPr id="3" name="Content Placeholder 2"/>
          <p:cNvSpPr>
            <a:spLocks noGrp="1"/>
          </p:cNvSpPr>
          <p:nvPr>
            <p:ph idx="1"/>
          </p:nvPr>
        </p:nvSpPr>
        <p:spPr/>
        <p:txBody>
          <a:bodyPr>
            <a:normAutofit fontScale="92500" lnSpcReduction="20000"/>
          </a:bodyPr>
          <a:lstStyle/>
          <a:p>
            <a:pPr marL="0" indent="0" algn="just">
              <a:buNone/>
            </a:pPr>
            <a:r>
              <a:rPr lang="en-US" dirty="0"/>
              <a:t>An </a:t>
            </a:r>
            <a:r>
              <a:rPr lang="en-US" b="1" dirty="0"/>
              <a:t>amplifier</a:t>
            </a:r>
            <a:r>
              <a:rPr lang="en-US" dirty="0"/>
              <a:t>, </a:t>
            </a:r>
            <a:r>
              <a:rPr lang="en-US" b="1" dirty="0"/>
              <a:t>electronic amplifier</a:t>
            </a:r>
            <a:r>
              <a:rPr lang="en-US" dirty="0"/>
              <a:t> or (informally) </a:t>
            </a:r>
            <a:r>
              <a:rPr lang="en-US" b="1" dirty="0"/>
              <a:t>amp</a:t>
            </a:r>
            <a:r>
              <a:rPr lang="en-US" dirty="0"/>
              <a:t> is an electronic device that can increase the power of a signal (a time-varying </a:t>
            </a:r>
            <a:r>
              <a:rPr lang="en-US" dirty="0" smtClean="0"/>
              <a:t>voltage or</a:t>
            </a:r>
            <a:r>
              <a:rPr lang="en-US" dirty="0"/>
              <a:t> current). It is a two-port electronic circuit that uses electric power from a power supply to increase the amplitude of a signal applied to its input terminals, producing a proportionally greater amplitude signal at its output. The amount of amplification provided by an amplifier is measured by its gain: the ratio of output voltage, current, or power to input. An amplifier is a circuit that has a power gain greater than one.</a:t>
            </a:r>
          </a:p>
        </p:txBody>
      </p:sp>
    </p:spTree>
    <p:extLst>
      <p:ext uri="{BB962C8B-B14F-4D97-AF65-F5344CB8AC3E}">
        <p14:creationId xmlns:p14="http://schemas.microsoft.com/office/powerpoint/2010/main" val="10129023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715000"/>
          </a:xfrm>
        </p:spPr>
        <p:txBody>
          <a:bodyPr>
            <a:normAutofit fontScale="55000" lnSpcReduction="20000"/>
          </a:bodyPr>
          <a:lstStyle/>
          <a:p>
            <a:pPr marL="0" indent="0" algn="just">
              <a:buNone/>
            </a:pPr>
            <a:r>
              <a:rPr lang="en-US" sz="3300" dirty="0"/>
              <a:t>A </a:t>
            </a:r>
            <a:r>
              <a:rPr lang="en-US" sz="3300" b="1" dirty="0"/>
              <a:t>wideband</a:t>
            </a:r>
            <a:r>
              <a:rPr lang="en-US" sz="3300" dirty="0"/>
              <a:t> amplifier has a precise amplification factor over a wide frequency range, and is often used to boost signals for relay in communications systems. A </a:t>
            </a:r>
            <a:r>
              <a:rPr lang="en-US" sz="3300" b="1" dirty="0"/>
              <a:t>narrowband</a:t>
            </a:r>
            <a:r>
              <a:rPr lang="en-US" sz="3300" dirty="0"/>
              <a:t> amp amplifies a specific narrow range of frequencies, to the exclusion of other frequencies.</a:t>
            </a:r>
          </a:p>
          <a:p>
            <a:pPr algn="just"/>
            <a:r>
              <a:rPr lang="en-US" sz="3300" dirty="0"/>
              <a:t>An </a:t>
            </a:r>
            <a:r>
              <a:rPr lang="en-US" sz="3300" b="1" dirty="0"/>
              <a:t>RF</a:t>
            </a:r>
            <a:r>
              <a:rPr lang="en-US" sz="3300" dirty="0"/>
              <a:t> amplifier amplifies signals in the radio frequency range of the electromagnetic spectrum, and is often used to increase the sensitivity of a receiver or the output power of a transmitter</a:t>
            </a:r>
            <a:r>
              <a:rPr lang="en-US" sz="3300" dirty="0" smtClean="0"/>
              <a:t>.</a:t>
            </a:r>
            <a:endParaRPr lang="en-US" sz="3300" dirty="0"/>
          </a:p>
          <a:p>
            <a:pPr algn="just"/>
            <a:r>
              <a:rPr lang="en-US" sz="3300" dirty="0"/>
              <a:t>An </a:t>
            </a:r>
            <a:r>
              <a:rPr lang="en-US" sz="3300" b="1" dirty="0"/>
              <a:t>audio amplifier</a:t>
            </a:r>
            <a:r>
              <a:rPr lang="en-US" sz="3300" dirty="0"/>
              <a:t> amplifies audio frequencies. This category subdivides into small signal amplification, and power amps that are </a:t>
            </a:r>
            <a:r>
              <a:rPr lang="en-US" sz="3300" dirty="0" smtClean="0"/>
              <a:t>optimized </a:t>
            </a:r>
            <a:r>
              <a:rPr lang="en-US" sz="3300" dirty="0"/>
              <a:t>to driving speakers, sometimes with multiple amps grouped together as separate or bridgeable channels to accommodate different audio reproduction requirements. Frequently used terms within audio amplifiers include:</a:t>
            </a:r>
          </a:p>
          <a:p>
            <a:pPr lvl="1" algn="just"/>
            <a:r>
              <a:rPr lang="en-US" sz="3300" dirty="0"/>
              <a:t>Preamplifier (preamp.), which may include a phono preamp with RIAA equalization, or tape head preamps with CCIR </a:t>
            </a:r>
            <a:r>
              <a:rPr lang="en-US" sz="3300" dirty="0" smtClean="0"/>
              <a:t>equalization </a:t>
            </a:r>
            <a:r>
              <a:rPr lang="en-US" sz="3300" dirty="0"/>
              <a:t>filters. They may include filters or tone control circuitry.</a:t>
            </a:r>
          </a:p>
          <a:p>
            <a:pPr lvl="1" algn="just"/>
            <a:r>
              <a:rPr lang="en-US" sz="3300" dirty="0"/>
              <a:t>Power amplifier (normally drives loudspeakers), headphone amplifiers, and public address amplifiers.</a:t>
            </a:r>
          </a:p>
          <a:p>
            <a:pPr lvl="1" algn="just"/>
            <a:r>
              <a:rPr lang="en-US" sz="3300" dirty="0"/>
              <a:t>Stereo amplifiers imply two channels of output (left and right), though the term simply means "solid" sound (referring to three-dimensional)—so quadraphonic stereo was used for amplifiers with four channels. 5.1 and 7.1 systems refer to Home theatre systems with 5 or 7 normal spatial channels, plus a subwoofer channel.</a:t>
            </a:r>
          </a:p>
          <a:p>
            <a:endParaRPr lang="en-US" dirty="0"/>
          </a:p>
        </p:txBody>
      </p:sp>
    </p:spTree>
    <p:extLst>
      <p:ext uri="{BB962C8B-B14F-4D97-AF65-F5344CB8AC3E}">
        <p14:creationId xmlns:p14="http://schemas.microsoft.com/office/powerpoint/2010/main" val="3318067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rmAutofit/>
          </a:bodyPr>
          <a:lstStyle/>
          <a:p>
            <a:pPr algn="just"/>
            <a:r>
              <a:rPr lang="en-US" dirty="0"/>
              <a:t>Buffer amplifiers, which may include emitter followers, provide a high impedance input for a device (perhaps another amplifier, or perhaps an energy-hungry load such as lights) that would otherwise draw too much current from the source. Line drivers are a type of buffer that feeds long or interference-prone interconnect cables, possibly with </a:t>
            </a:r>
            <a:r>
              <a:rPr lang="en-US" dirty="0" smtClean="0"/>
              <a:t>differential outputs </a:t>
            </a:r>
            <a:r>
              <a:rPr lang="en-US" dirty="0"/>
              <a:t>through twisted pair cables.</a:t>
            </a:r>
          </a:p>
          <a:p>
            <a:endParaRPr lang="en-US" dirty="0"/>
          </a:p>
        </p:txBody>
      </p:sp>
    </p:spTree>
    <p:extLst>
      <p:ext uri="{BB962C8B-B14F-4D97-AF65-F5344CB8AC3E}">
        <p14:creationId xmlns:p14="http://schemas.microsoft.com/office/powerpoint/2010/main" val="9235766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b="1" dirty="0"/>
              <a:t>Interstage coupling </a:t>
            </a:r>
            <a:r>
              <a:rPr lang="en-US" b="1" dirty="0" smtClean="0"/>
              <a:t>method</a:t>
            </a:r>
            <a:endParaRPr lang="en-US" dirty="0"/>
          </a:p>
        </p:txBody>
      </p:sp>
      <p:sp>
        <p:nvSpPr>
          <p:cNvPr id="3" name="Content Placeholder 2"/>
          <p:cNvSpPr>
            <a:spLocks noGrp="1"/>
          </p:cNvSpPr>
          <p:nvPr>
            <p:ph idx="1"/>
          </p:nvPr>
        </p:nvSpPr>
        <p:spPr>
          <a:xfrm>
            <a:off x="457200" y="1143000"/>
            <a:ext cx="8229600" cy="5105400"/>
          </a:xfrm>
        </p:spPr>
        <p:txBody>
          <a:bodyPr>
            <a:noAutofit/>
          </a:bodyPr>
          <a:lstStyle/>
          <a:p>
            <a:pPr marL="0" indent="0" algn="just">
              <a:buNone/>
            </a:pPr>
            <a:r>
              <a:rPr lang="en-US" sz="1600" dirty="0"/>
              <a:t>Amplifiers are sometimes classified by the coupling method of the signal at the input, output, or between stages. Different types of these include:</a:t>
            </a:r>
          </a:p>
          <a:p>
            <a:pPr algn="just"/>
            <a:r>
              <a:rPr lang="en-US" sz="1600" dirty="0" smtClean="0"/>
              <a:t>Resistive-capacitive (RC) coupled amplifier, using a network of resistors and capacitors By design these amplifiers cannot amplify DC signals as the capacitors block the DC component of the input signal. RC-coupled amplifiers were used very often in circuits with vacuum tubes or discrete transistors. In the days of the integrated circuit a few more transistors on a chip are much cheaper and smaller than a capacitor.</a:t>
            </a:r>
          </a:p>
          <a:p>
            <a:pPr algn="just"/>
            <a:r>
              <a:rPr lang="en-US" sz="1600" dirty="0" smtClean="0"/>
              <a:t>Inductive-capacitive (LC) coupled amplifier, using a network of inductors and capacitors. This kind of amplifier is most often used in selective radio-frequency circuits.</a:t>
            </a:r>
          </a:p>
          <a:p>
            <a:pPr algn="just"/>
            <a:r>
              <a:rPr lang="en-US" sz="1600" dirty="0" smtClean="0"/>
              <a:t>Transformer</a:t>
            </a:r>
            <a:r>
              <a:rPr lang="en-US" sz="1600" dirty="0"/>
              <a:t> </a:t>
            </a:r>
            <a:r>
              <a:rPr lang="en-US" sz="1600" dirty="0" smtClean="0"/>
              <a:t>coupled amplifier, using a transformer to match impedances or to decouple parts of the circuits Quite often LC-coupled and transformer-coupled amplifiers cannot be distinguished as a transformer is some kind of inductor.</a:t>
            </a:r>
          </a:p>
          <a:p>
            <a:pPr algn="just"/>
            <a:r>
              <a:rPr lang="en-US" sz="1600" dirty="0" smtClean="0"/>
              <a:t>Direct </a:t>
            </a:r>
            <a:r>
              <a:rPr lang="en-US" sz="1600" dirty="0"/>
              <a:t>coupled </a:t>
            </a:r>
            <a:r>
              <a:rPr lang="en-US" sz="1600" dirty="0" smtClean="0"/>
              <a:t>amplifier</a:t>
            </a:r>
            <a:r>
              <a:rPr lang="en-US" sz="1600" dirty="0"/>
              <a:t>,</a:t>
            </a:r>
            <a:r>
              <a:rPr lang="en-US" sz="1600" dirty="0" smtClean="0"/>
              <a:t> using no impedance and bias matching components. This class of amplifier was very uncommon in the vacuum tube days when the anode (output) voltage was at greater than several hundred volts and the grid (input) voltage at a few volts minus. So they were only used if the gain was specified down to DC (e.g., in an oscilloscope). In the context of modern electronics developers are encouraged to use directly coupled amplifiers whenever possible. In FET and CMOS technologies direct coupling is dominant since gates of MOSFETs theoretically pass no current through themselves. Therefore, DC component of the input signals is automatically filtered.</a:t>
            </a:r>
            <a:endParaRPr lang="en-US" sz="1600" dirty="0"/>
          </a:p>
        </p:txBody>
      </p:sp>
    </p:spTree>
    <p:extLst>
      <p:ext uri="{BB962C8B-B14F-4D97-AF65-F5344CB8AC3E}">
        <p14:creationId xmlns:p14="http://schemas.microsoft.com/office/powerpoint/2010/main" val="21041137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Frequency </a:t>
            </a:r>
            <a:r>
              <a:rPr lang="en-US" b="1" dirty="0" smtClean="0"/>
              <a:t>range</a:t>
            </a:r>
            <a:endParaRPr lang="en-US" dirty="0"/>
          </a:p>
        </p:txBody>
      </p:sp>
      <p:sp>
        <p:nvSpPr>
          <p:cNvPr id="3" name="Content Placeholder 2"/>
          <p:cNvSpPr>
            <a:spLocks noGrp="1"/>
          </p:cNvSpPr>
          <p:nvPr>
            <p:ph idx="1"/>
          </p:nvPr>
        </p:nvSpPr>
        <p:spPr/>
        <p:txBody>
          <a:bodyPr>
            <a:normAutofit fontScale="25000" lnSpcReduction="20000"/>
          </a:bodyPr>
          <a:lstStyle/>
          <a:p>
            <a:pPr marL="0" indent="0" algn="just">
              <a:buNone/>
            </a:pPr>
            <a:r>
              <a:rPr lang="en-US" sz="6400" dirty="0"/>
              <a:t>Depending on the frequency range and other properties amplifiers are designed according to different principles.</a:t>
            </a:r>
          </a:p>
          <a:p>
            <a:pPr algn="just"/>
            <a:r>
              <a:rPr lang="en-US" sz="6400" dirty="0"/>
              <a:t>Frequency ranges down to DC are only used when this property is needed. Amplifiers for direct current signals are vulnerable to minor variations in the properties of components with time. Special methods, such as chopper stabilized amplifiers are used to prevent objectionable drift in the amplifier's properties for DC. "DC-blocking" </a:t>
            </a:r>
            <a:r>
              <a:rPr lang="en-US" sz="6400" dirty="0" smtClean="0"/>
              <a:t>capacitors can </a:t>
            </a:r>
            <a:r>
              <a:rPr lang="en-US" sz="6400" dirty="0"/>
              <a:t>be added to remove DC and sub-sonic frequencies from audio amplifiers.</a:t>
            </a:r>
          </a:p>
          <a:p>
            <a:pPr algn="just"/>
            <a:r>
              <a:rPr lang="en-US" sz="6400" dirty="0"/>
              <a:t>Depending on the frequency range specified different design principles must be used. Up to the MHz range only "discrete" properties need be considered; e.g., a terminal has an input impedance.</a:t>
            </a:r>
          </a:p>
          <a:p>
            <a:pPr algn="just"/>
            <a:r>
              <a:rPr lang="en-US" sz="6400" dirty="0"/>
              <a:t>As soon as any connection within the circuit gets longer than perhaps 1% of the wavelength of the highest specified frequency (e.g., at 100 MHz the wavelength is 3 m, so the critical connection length is approx. 3 cm) design properties radically change. For example, a specified length and width of a PCB trace can be used as a selective or impedance-matching entity. Above a few hundred MHz, it gets difficult to use discrete elements, especially inductors. In most cases, PCB traces of very closely defined shapes are used instead (</a:t>
            </a:r>
            <a:r>
              <a:rPr lang="en-US" sz="6400" dirty="0" smtClean="0"/>
              <a:t>stripline techniques</a:t>
            </a:r>
            <a:r>
              <a:rPr lang="en-US" sz="6400" dirty="0"/>
              <a:t>).</a:t>
            </a:r>
          </a:p>
          <a:p>
            <a:pPr algn="just"/>
            <a:r>
              <a:rPr lang="en-US" sz="6400" dirty="0"/>
              <a:t>The frequency range handled by an amplifier might be specified in terms of </a:t>
            </a:r>
            <a:r>
              <a:rPr lang="en-US" sz="6400" dirty="0" smtClean="0"/>
              <a:t>bandwidth (normally </a:t>
            </a:r>
            <a:r>
              <a:rPr lang="en-US" sz="6400" dirty="0"/>
              <a:t>implying a response that is 3 dB down when the frequency reaches the specified bandwidth), or by specifying a </a:t>
            </a:r>
            <a:r>
              <a:rPr lang="en-US" sz="6400" b="1" dirty="0"/>
              <a:t>frequency response</a:t>
            </a:r>
            <a:r>
              <a:rPr lang="en-US" sz="6400" dirty="0"/>
              <a:t> that is within a certain number of decibels between a lower and an upper frequency (e.g. "20 Hz to 20 kHz plus or minus 1 dB").</a:t>
            </a:r>
          </a:p>
          <a:p>
            <a:pPr marL="0" indent="0">
              <a:buNone/>
            </a:pPr>
            <a:endParaRPr lang="en-US" dirty="0"/>
          </a:p>
        </p:txBody>
      </p:sp>
    </p:spTree>
    <p:extLst>
      <p:ext uri="{BB962C8B-B14F-4D97-AF65-F5344CB8AC3E}">
        <p14:creationId xmlns:p14="http://schemas.microsoft.com/office/powerpoint/2010/main" val="7089583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rmAutofit fontScale="77500" lnSpcReduction="20000"/>
          </a:bodyPr>
          <a:lstStyle/>
          <a:p>
            <a:pPr marL="0" indent="0" algn="just">
              <a:buNone/>
            </a:pPr>
            <a:r>
              <a:rPr lang="en-US" dirty="0"/>
              <a:t>An amplifier can either be a separate piece of equipment or an electrical circuit contained within another device. Amplification is fundamental to modern electronics, and amplifiers are widely used in almost all electronic equipment. Amplifiers can be categorized in different ways. One is by the </a:t>
            </a:r>
            <a:r>
              <a:rPr lang="en-US" dirty="0" smtClean="0"/>
              <a:t>frequency of </a:t>
            </a:r>
            <a:r>
              <a:rPr lang="en-US" dirty="0"/>
              <a:t>the electronic signal being amplified. For example, audio amplifiers amplify signals in the audio (sound) range of less than 20 kHz, RF amplifiers amplify frequencies in the radio frequency range between 20 kHz and 300 GHz, and servo amplifiers and instrumentation amplifiers may work with very low frequencies down to direct current. Amplifiers can also be categorized by their physical placement in the signal chain; a </a:t>
            </a:r>
            <a:r>
              <a:rPr lang="en-US" dirty="0" smtClean="0"/>
              <a:t>preamplifier may </a:t>
            </a:r>
            <a:r>
              <a:rPr lang="en-US" dirty="0"/>
              <a:t>precede other signal processing stages, for example</a:t>
            </a:r>
            <a:r>
              <a:rPr lang="en-US" dirty="0" smtClean="0"/>
              <a:t>.</a:t>
            </a:r>
            <a:r>
              <a:rPr lang="en-US" dirty="0"/>
              <a:t> The first practical electrical device which could amplify was the triode vacuum </a:t>
            </a:r>
            <a:r>
              <a:rPr lang="en-US" dirty="0" smtClean="0"/>
              <a:t>tube, </a:t>
            </a:r>
            <a:r>
              <a:rPr lang="en-US" dirty="0"/>
              <a:t>invented in 1906 by Lee De Forest, which led to the first amplifiers around 1912. Today most amplifiers use transistors.</a:t>
            </a:r>
          </a:p>
        </p:txBody>
      </p:sp>
    </p:spTree>
    <p:extLst>
      <p:ext uri="{BB962C8B-B14F-4D97-AF65-F5344CB8AC3E}">
        <p14:creationId xmlns:p14="http://schemas.microsoft.com/office/powerpoint/2010/main" val="7846421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Amplifier properties</a:t>
            </a:r>
            <a:endParaRPr lang="en-US" dirty="0"/>
          </a:p>
        </p:txBody>
      </p:sp>
      <p:sp>
        <p:nvSpPr>
          <p:cNvPr id="3" name="Content Placeholder 2"/>
          <p:cNvSpPr>
            <a:spLocks noGrp="1"/>
          </p:cNvSpPr>
          <p:nvPr>
            <p:ph idx="1"/>
          </p:nvPr>
        </p:nvSpPr>
        <p:spPr/>
        <p:txBody>
          <a:bodyPr>
            <a:normAutofit fontScale="62500" lnSpcReduction="20000"/>
          </a:bodyPr>
          <a:lstStyle/>
          <a:p>
            <a:pPr marL="0" indent="0" algn="just">
              <a:buNone/>
            </a:pPr>
            <a:r>
              <a:rPr lang="en-US" dirty="0"/>
              <a:t>Amplifier properties are given by parameters that include:</a:t>
            </a:r>
          </a:p>
          <a:p>
            <a:pPr algn="just"/>
            <a:r>
              <a:rPr lang="en-US" dirty="0"/>
              <a:t>Gain, the ratio between the magnitude of output and input signals</a:t>
            </a:r>
          </a:p>
          <a:p>
            <a:pPr algn="just"/>
            <a:r>
              <a:rPr lang="en-US" dirty="0"/>
              <a:t>Bandwidth, the width of the useful frequency range</a:t>
            </a:r>
          </a:p>
          <a:p>
            <a:pPr algn="just"/>
            <a:r>
              <a:rPr lang="en-US" dirty="0"/>
              <a:t>Efficiency, the ratio between the power of the output and total power consumption</a:t>
            </a:r>
          </a:p>
          <a:p>
            <a:pPr algn="just"/>
            <a:r>
              <a:rPr lang="en-US" dirty="0" smtClean="0"/>
              <a:t>Linearity, </a:t>
            </a:r>
            <a:r>
              <a:rPr lang="en-US" dirty="0"/>
              <a:t>the extent to which the proportion between input and output amplitude is the same for high amplitude and low amplitude input</a:t>
            </a:r>
          </a:p>
          <a:p>
            <a:pPr algn="just"/>
            <a:r>
              <a:rPr lang="en-US" dirty="0"/>
              <a:t>Noise, a measure of undesired noise mixed into the output</a:t>
            </a:r>
          </a:p>
          <a:p>
            <a:pPr algn="just"/>
            <a:r>
              <a:rPr lang="en-US" dirty="0"/>
              <a:t>Output dynamic range, the ratio of the largest and the smallest useful output levels</a:t>
            </a:r>
          </a:p>
          <a:p>
            <a:pPr algn="just"/>
            <a:r>
              <a:rPr lang="en-US" dirty="0"/>
              <a:t>Slew rate, the maximum rate of change of the output</a:t>
            </a:r>
          </a:p>
          <a:p>
            <a:pPr algn="just"/>
            <a:r>
              <a:rPr lang="en-US" dirty="0"/>
              <a:t>Rise time, settling time, ringing and overshoot that characterize the step response</a:t>
            </a:r>
          </a:p>
          <a:p>
            <a:pPr algn="just"/>
            <a:r>
              <a:rPr lang="en-US" dirty="0"/>
              <a:t>Stability, the ability to avoid self-oscillation</a:t>
            </a:r>
          </a:p>
          <a:p>
            <a:pPr marL="0" indent="0">
              <a:buNone/>
            </a:pPr>
            <a:endParaRPr lang="en-US" dirty="0"/>
          </a:p>
        </p:txBody>
      </p:sp>
    </p:spTree>
    <p:extLst>
      <p:ext uri="{BB962C8B-B14F-4D97-AF65-F5344CB8AC3E}">
        <p14:creationId xmlns:p14="http://schemas.microsoft.com/office/powerpoint/2010/main" val="33694019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0363"/>
          </a:xfrm>
        </p:spPr>
        <p:txBody>
          <a:bodyPr>
            <a:normAutofit fontScale="62500" lnSpcReduction="20000"/>
          </a:bodyPr>
          <a:lstStyle/>
          <a:p>
            <a:pPr algn="just"/>
            <a:r>
              <a:rPr lang="en-US" dirty="0"/>
              <a:t>Amplifiers are described according to the properties of their inputs, their outputs, and how they relate</a:t>
            </a:r>
            <a:r>
              <a:rPr lang="en-US" dirty="0" smtClean="0"/>
              <a:t>.</a:t>
            </a:r>
            <a:r>
              <a:rPr lang="en-US" dirty="0"/>
              <a:t> All amplifiers have gain, a multiplication factor that relates the magnitude of some property of the output signal to a property of the input signal. The gain may be specified as the ratio of output voltage to input voltage (voltage gain), output power to input power (power gain), or some combination of current, voltage, and power. In many cases the property of the output that varies is dependent on the same property of the input, making the gain </a:t>
            </a:r>
            <a:r>
              <a:rPr lang="en-US" dirty="0" smtClean="0"/>
              <a:t>unit less </a:t>
            </a:r>
            <a:r>
              <a:rPr lang="en-US" dirty="0"/>
              <a:t>(though often expressed in decibels (dB)).</a:t>
            </a:r>
          </a:p>
          <a:p>
            <a:pPr algn="just"/>
            <a:r>
              <a:rPr lang="en-US" dirty="0"/>
              <a:t>Most amplifiers are designed to be linear. That is, they provide constant gain for any normal input level and output signal. If an amplifier's gain is not linear, the output signal can become distorted. There are, however, cases where variable gain is useful. Certain signal processing applications use exponential gain amplifiers</a:t>
            </a:r>
            <a:r>
              <a:rPr lang="en-US" dirty="0" smtClean="0"/>
              <a:t>.</a:t>
            </a:r>
            <a:endParaRPr lang="en-US" dirty="0"/>
          </a:p>
          <a:p>
            <a:pPr algn="just"/>
            <a:r>
              <a:rPr lang="en-US" dirty="0"/>
              <a:t>Amplifiers are usually designed to function well in a specific application, for example: radio and television transmitters and receivers, high-fidelity ("hi-fi") stereo equipment, microcomputers and other digital equipment, and guitar and other instrument amplifiers. Every amplifier includes at least one active device, such as a vacuum tube or transistor</a:t>
            </a:r>
            <a:r>
              <a:rPr lang="en-US" dirty="0" smtClean="0"/>
              <a:t>.</a:t>
            </a:r>
            <a:endParaRPr lang="en-US" dirty="0"/>
          </a:p>
        </p:txBody>
      </p:sp>
    </p:spTree>
    <p:extLst>
      <p:ext uri="{BB962C8B-B14F-4D97-AF65-F5344CB8AC3E}">
        <p14:creationId xmlns:p14="http://schemas.microsoft.com/office/powerpoint/2010/main" val="40831615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036638"/>
          </a:xfrm>
        </p:spPr>
        <p:txBody>
          <a:bodyPr/>
          <a:lstStyle/>
          <a:p>
            <a:r>
              <a:rPr lang="en-US" dirty="0" smtClean="0"/>
              <a:t>Negative Feedback</a:t>
            </a:r>
            <a:endParaRPr lang="en-US" dirty="0"/>
          </a:p>
        </p:txBody>
      </p:sp>
      <p:sp>
        <p:nvSpPr>
          <p:cNvPr id="3" name="Content Placeholder 2"/>
          <p:cNvSpPr>
            <a:spLocks noGrp="1"/>
          </p:cNvSpPr>
          <p:nvPr>
            <p:ph idx="1"/>
          </p:nvPr>
        </p:nvSpPr>
        <p:spPr>
          <a:xfrm>
            <a:off x="457200" y="1219200"/>
            <a:ext cx="8229600" cy="5257800"/>
          </a:xfrm>
        </p:spPr>
        <p:txBody>
          <a:bodyPr>
            <a:noAutofit/>
          </a:bodyPr>
          <a:lstStyle/>
          <a:p>
            <a:pPr marL="0" indent="0" algn="just">
              <a:buNone/>
            </a:pPr>
            <a:r>
              <a:rPr lang="en-US" sz="2250" dirty="0"/>
              <a:t>Negative feedback is a technique used in most modern amplifiers to improve bandwidth and distortion and control gain. In a negative feedback amplifier part of the output is fed back and added to the input in opposite phase, subtracting from the input. The main effect is to reduce the overall gain of the system. However, any unwanted signals introduced by the amplifier, such as distortion are also fed back. Since they are not part of the original input, they are added to the input in opposite phase, subtracting them from the input. In this way, negative feedback also reduces nonlinearity, distortion and other errors introduced by the amplifier. Large amounts of negative feedback can reduce errors to the point that the response of the amplifier itself becomes almost irrelevant as long as it has a large gain, and the output performance of the system (the "closed loop performance") is defined entirely by the components in the feedback loop. This technique is particularly used with operational amplifiers</a:t>
            </a:r>
          </a:p>
        </p:txBody>
      </p:sp>
    </p:spTree>
    <p:extLst>
      <p:ext uri="{BB962C8B-B14F-4D97-AF65-F5344CB8AC3E}">
        <p14:creationId xmlns:p14="http://schemas.microsoft.com/office/powerpoint/2010/main" val="24462925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Advantages of –</a:t>
            </a:r>
            <a:r>
              <a:rPr lang="en-US" dirty="0" err="1" smtClean="0"/>
              <a:t>ve</a:t>
            </a:r>
            <a:r>
              <a:rPr lang="en-US" dirty="0" smtClean="0"/>
              <a:t> </a:t>
            </a:r>
            <a:r>
              <a:rPr lang="en-US" dirty="0" err="1" smtClean="0"/>
              <a:t>Fdbk</a:t>
            </a:r>
            <a:endParaRPr lang="en-US" dirty="0"/>
          </a:p>
        </p:txBody>
      </p:sp>
      <p:sp>
        <p:nvSpPr>
          <p:cNvPr id="3" name="Content Placeholder 2"/>
          <p:cNvSpPr>
            <a:spLocks noGrp="1"/>
          </p:cNvSpPr>
          <p:nvPr>
            <p:ph idx="1"/>
          </p:nvPr>
        </p:nvSpPr>
        <p:spPr/>
        <p:txBody>
          <a:bodyPr>
            <a:normAutofit fontScale="92500" lnSpcReduction="20000"/>
          </a:bodyPr>
          <a:lstStyle/>
          <a:p>
            <a:pPr algn="just"/>
            <a:r>
              <a:rPr lang="en-US" dirty="0" smtClean="0"/>
              <a:t>Non-feedback amplifiers can only achieve about 1% distortion for audio-frequency signals. With negative feedback, distortion can typically be reduced to 0.001%. Noise, even crossover distortion, can be practically eliminated. Negative feedback also compensates for changing temperatures, and degrading or nonlinear components in the gain stage, but any change or nonlinearity in the components in the feedback loop will affect the output. Indeed, the ability of the feedback loop to define the output is used to make active filter circuits.</a:t>
            </a:r>
          </a:p>
          <a:p>
            <a:pPr marL="0" indent="0">
              <a:buNone/>
            </a:pPr>
            <a:endParaRPr lang="en-US" dirty="0"/>
          </a:p>
        </p:txBody>
      </p:sp>
    </p:spTree>
    <p:extLst>
      <p:ext uri="{BB962C8B-B14F-4D97-AF65-F5344CB8AC3E}">
        <p14:creationId xmlns:p14="http://schemas.microsoft.com/office/powerpoint/2010/main" val="20348103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0363"/>
          </a:xfrm>
        </p:spPr>
        <p:txBody>
          <a:bodyPr>
            <a:normAutofit fontScale="77500" lnSpcReduction="20000"/>
          </a:bodyPr>
          <a:lstStyle/>
          <a:p>
            <a:pPr algn="just"/>
            <a:r>
              <a:rPr lang="en-US" dirty="0"/>
              <a:t>Another advantage of negative feedback is that it extends the bandwidth of the amplifier. The concept of feedback is used in operational amplifiers to precisely define gain, bandwidth, and other parameters entirely based on the components in the feedback loop.</a:t>
            </a:r>
          </a:p>
          <a:p>
            <a:pPr algn="just"/>
            <a:r>
              <a:rPr lang="en-US" dirty="0"/>
              <a:t>Negative feedback can be applied at each stage of an amplifier to stabilize the operating point of active devices against minor changes in power-supply voltage or device characteristics.</a:t>
            </a:r>
          </a:p>
          <a:p>
            <a:pPr algn="just"/>
            <a:r>
              <a:rPr lang="en-US" dirty="0"/>
              <a:t>Some feedback, positive or negative, is unavoidable and often undesirable—introduced, for example, by parasitic elements, such as inherent capacitance between input and output of devices such as transistors, and capacitive coupling of external wiring. Excessive frequency-dependent positive feedback can produce parasitic oscillation and turn an amplifier into an oscillator</a:t>
            </a:r>
            <a:r>
              <a:rPr lang="en-US" dirty="0" smtClean="0"/>
              <a:t>.</a:t>
            </a:r>
            <a:endParaRPr lang="en-US" dirty="0"/>
          </a:p>
        </p:txBody>
      </p:sp>
    </p:spTree>
    <p:extLst>
      <p:ext uri="{BB962C8B-B14F-4D97-AF65-F5344CB8AC3E}">
        <p14:creationId xmlns:p14="http://schemas.microsoft.com/office/powerpoint/2010/main" val="17515007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Active </a:t>
            </a:r>
            <a:r>
              <a:rPr lang="en-US" b="1" dirty="0" smtClean="0"/>
              <a:t>devices</a:t>
            </a:r>
            <a:endParaRPr lang="en-US" dirty="0"/>
          </a:p>
        </p:txBody>
      </p:sp>
      <p:sp>
        <p:nvSpPr>
          <p:cNvPr id="3" name="Content Placeholder 2"/>
          <p:cNvSpPr>
            <a:spLocks noGrp="1"/>
          </p:cNvSpPr>
          <p:nvPr>
            <p:ph idx="1"/>
          </p:nvPr>
        </p:nvSpPr>
        <p:spPr/>
        <p:txBody>
          <a:bodyPr>
            <a:normAutofit fontScale="62500" lnSpcReduction="20000"/>
          </a:bodyPr>
          <a:lstStyle/>
          <a:p>
            <a:pPr marL="0" indent="0" algn="just">
              <a:buNone/>
            </a:pPr>
            <a:r>
              <a:rPr lang="en-US" sz="3300" dirty="0"/>
              <a:t>All amplifiers include some form of active device: this is the device that does the actual amplification. The active device can be a vacuum tube, discrete solid state component, such as a single transistor, or part of an integrated circuit, as in an op-amp).</a:t>
            </a:r>
          </a:p>
          <a:p>
            <a:pPr algn="just"/>
            <a:r>
              <a:rPr lang="en-US" sz="3300" dirty="0"/>
              <a:t>Transistor amplifiers (or solid state amplifiers) are the most common type of amplifier in use today. A transistor is used as the active element. The gain of the amplifier is determined by the properties of the transistor itself as well as the circuit it is contained within.</a:t>
            </a:r>
          </a:p>
          <a:p>
            <a:pPr algn="just"/>
            <a:r>
              <a:rPr lang="en-US" sz="3300" dirty="0"/>
              <a:t>Common active devices in transistor amplifiers include bipolar junction transistors (BJTs) and metal oxide semiconductor field-effect transistors (MOSFETs).</a:t>
            </a:r>
          </a:p>
          <a:p>
            <a:pPr algn="just"/>
            <a:r>
              <a:rPr lang="en-US" sz="3300" b="1" dirty="0"/>
              <a:t>Applications are numerous, some common examples are audio amplifiers in a home stereo or public address system, RF high power generation for semiconductor equipment, to RF and microwave applications such as radio transmitters.</a:t>
            </a:r>
          </a:p>
          <a:p>
            <a:pPr marL="0" indent="0">
              <a:buNone/>
            </a:pPr>
            <a:endParaRPr lang="en-US" dirty="0"/>
          </a:p>
        </p:txBody>
      </p:sp>
    </p:spTree>
    <p:extLst>
      <p:ext uri="{BB962C8B-B14F-4D97-AF65-F5344CB8AC3E}">
        <p14:creationId xmlns:p14="http://schemas.microsoft.com/office/powerpoint/2010/main" val="6285594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68</TotalTime>
  <Words>640</Words>
  <Application>Microsoft Office PowerPoint</Application>
  <PresentationFormat>On-screen Show (4:3)</PresentationFormat>
  <Paragraphs>85</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Film and TV</vt:lpstr>
      <vt:lpstr>Amplifier</vt:lpstr>
      <vt:lpstr>PowerPoint Presentation</vt:lpstr>
      <vt:lpstr>Amplifier properties</vt:lpstr>
      <vt:lpstr>PowerPoint Presentation</vt:lpstr>
      <vt:lpstr>Negative Feedback</vt:lpstr>
      <vt:lpstr>Advantages of –ve Fdbk</vt:lpstr>
      <vt:lpstr>PowerPoint Presentation</vt:lpstr>
      <vt:lpstr>Active devices</vt:lpstr>
      <vt:lpstr>Vacuum-tube amplifiers</vt:lpstr>
      <vt:lpstr>Magnetic amplifiers</vt:lpstr>
      <vt:lpstr>Power amplifiers</vt:lpstr>
      <vt:lpstr>Operational amplifiers (op-amps)</vt:lpstr>
      <vt:lpstr>Distributed amplifiers</vt:lpstr>
      <vt:lpstr>Switched mode amplifiers</vt:lpstr>
      <vt:lpstr>Negative Resistance Amplifier</vt:lpstr>
      <vt:lpstr>Applications</vt:lpstr>
      <vt:lpstr>Function</vt:lpstr>
      <vt:lpstr>PowerPoint Presentation</vt:lpstr>
      <vt:lpstr>PowerPoint Presentation</vt:lpstr>
      <vt:lpstr>PowerPoint Presentation</vt:lpstr>
      <vt:lpstr>Interstage coupling method</vt:lpstr>
      <vt:lpstr>Frequency range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Windows User</dc:creator>
  <cp:lastModifiedBy>Windows User</cp:lastModifiedBy>
  <cp:revision>9</cp:revision>
  <dcterms:created xsi:type="dcterms:W3CDTF">2019-02-11T01:50:17Z</dcterms:created>
  <dcterms:modified xsi:type="dcterms:W3CDTF">2019-02-11T02:58:25Z</dcterms:modified>
</cp:coreProperties>
</file>